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21"/>
  </p:notesMasterIdLst>
  <p:sldIdLst>
    <p:sldId id="378" r:id="rId2"/>
    <p:sldId id="380" r:id="rId3"/>
    <p:sldId id="395" r:id="rId4"/>
    <p:sldId id="398" r:id="rId5"/>
    <p:sldId id="391" r:id="rId6"/>
    <p:sldId id="392" r:id="rId7"/>
    <p:sldId id="393" r:id="rId8"/>
    <p:sldId id="394" r:id="rId9"/>
    <p:sldId id="381" r:id="rId10"/>
    <p:sldId id="382" r:id="rId11"/>
    <p:sldId id="399" r:id="rId12"/>
    <p:sldId id="385" r:id="rId13"/>
    <p:sldId id="386" r:id="rId14"/>
    <p:sldId id="387" r:id="rId15"/>
    <p:sldId id="388" r:id="rId16"/>
    <p:sldId id="389" r:id="rId17"/>
    <p:sldId id="390" r:id="rId18"/>
    <p:sldId id="396" r:id="rId19"/>
    <p:sldId id="400" r:id="rId20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rianto17@outlook.com" initials="s" lastIdx="1" clrIdx="0">
    <p:extLst>
      <p:ext uri="{19B8F6BF-5375-455C-9EA6-DF929625EA0E}">
        <p15:presenceInfo xmlns:p15="http://schemas.microsoft.com/office/powerpoint/2012/main" userId="bc5170a6fa62c7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99FF"/>
    <a:srgbClr val="0033CC"/>
    <a:srgbClr val="66FFCC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E3011-6DD3-4205-8053-31AEAD47EC9D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C7285-1BAD-4AD9-8758-10EB013F2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3D034CD-1180-4EF3-9B3E-D987CFD8F5B8}"/>
              </a:ext>
            </a:extLst>
          </p:cNvPr>
          <p:cNvGrpSpPr/>
          <p:nvPr userDrawn="1"/>
        </p:nvGrpSpPr>
        <p:grpSpPr>
          <a:xfrm>
            <a:off x="0" y="6463950"/>
            <a:ext cx="12192000" cy="418608"/>
            <a:chOff x="0" y="6463950"/>
            <a:chExt cx="9144000" cy="418608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24E774B9-8A8F-4CF5-B730-C843F209E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463950"/>
              <a:ext cx="9144000" cy="418608"/>
            </a:xfrm>
            <a:prstGeom prst="rect">
              <a:avLst/>
            </a:prstGeom>
            <a:solidFill>
              <a:srgbClr val="1B8518"/>
            </a:solidFill>
            <a:ln w="12700">
              <a:noFill/>
              <a:miter lim="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 defTabSz="457154"/>
              <a:endParaRPr lang="da-DK" sz="2559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26E02FC-6A43-46D7-9A5B-EF2E9F377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20" y="6475113"/>
              <a:ext cx="9020580" cy="382887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50800" tIns="50800" rIns="50800" bIns="50800" anchor="ctr">
              <a:prstTxWarp prst="textNoShape">
                <a:avLst/>
              </a:prstTxWarp>
            </a:bodyPr>
            <a:lstStyle/>
            <a:p>
              <a:pPr algn="ctr" defTabSz="457154"/>
              <a:endParaRPr lang="en-US" sz="1600" dirty="0">
                <a:solidFill>
                  <a:prstClr val="white"/>
                </a:solidFill>
                <a:latin typeface="Arial" charset="0"/>
                <a:ea typeface="Bodoni SvtyTwo OS ITC TT-Book" charset="0"/>
                <a:cs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A40521-A294-4FAE-A36E-13B0CB206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082" y="1122364"/>
            <a:ext cx="5672919" cy="2387600"/>
          </a:xfrm>
        </p:spPr>
        <p:txBody>
          <a:bodyPr anchor="b">
            <a:normAutofit/>
          </a:bodyPr>
          <a:lstStyle>
            <a:lvl1pPr algn="r">
              <a:defRPr sz="50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B3DE3-9D24-4F01-98B2-B42C2E627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080" y="3602038"/>
            <a:ext cx="567292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i="1"/>
            </a:lvl1pPr>
            <a:lvl2pPr marL="457154" indent="0" algn="ctr">
              <a:buNone/>
              <a:defRPr sz="2000"/>
            </a:lvl2pPr>
            <a:lvl3pPr marL="914306" indent="0" algn="ctr">
              <a:buNone/>
              <a:defRPr sz="1800"/>
            </a:lvl3pPr>
            <a:lvl4pPr marL="1371460" indent="0" algn="ctr">
              <a:buNone/>
              <a:defRPr sz="1600"/>
            </a:lvl4pPr>
            <a:lvl5pPr marL="1828613" indent="0" algn="ctr">
              <a:buNone/>
              <a:defRPr sz="1600"/>
            </a:lvl5pPr>
            <a:lvl6pPr marL="2285766" indent="0" algn="ctr">
              <a:buNone/>
              <a:defRPr sz="1600"/>
            </a:lvl6pPr>
            <a:lvl7pPr marL="2742920" indent="0" algn="ctr">
              <a:buNone/>
              <a:defRPr sz="1600"/>
            </a:lvl7pPr>
            <a:lvl8pPr marL="3200072" indent="0" algn="ctr">
              <a:buNone/>
              <a:defRPr sz="1600"/>
            </a:lvl8pPr>
            <a:lvl9pPr marL="365722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DF314-67A1-41F2-9AE1-809367BC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600" y="90783"/>
            <a:ext cx="2743200" cy="365125"/>
          </a:xfrm>
        </p:spPr>
        <p:txBody>
          <a:bodyPr/>
          <a:lstStyle/>
          <a:p>
            <a:fld id="{A75674C2-B2A3-45E8-86A8-D0F7ABE8C9D7}" type="datetime1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19DD7-96A4-440E-94A7-F35AC56A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5081" y="6039578"/>
            <a:ext cx="4114800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45465-787E-466D-9714-FAE3D9A6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039578"/>
            <a:ext cx="2743200" cy="365125"/>
          </a:xfrm>
        </p:spPr>
        <p:txBody>
          <a:bodyPr/>
          <a:lstStyle/>
          <a:p>
            <a:fld id="{B4949179-B1A0-4B10-B344-7EF66D082C95}" type="slidenum">
              <a:rPr lang="en-ID" smtClean="0"/>
              <a:t>‹#›</a:t>
            </a:fld>
            <a:endParaRPr lang="en-ID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3B5132D8-0D95-4C35-A766-DC52F176894B}"/>
              </a:ext>
            </a:extLst>
          </p:cNvPr>
          <p:cNvSpPr>
            <a:spLocks/>
          </p:cNvSpPr>
          <p:nvPr userDrawn="1"/>
        </p:nvSpPr>
        <p:spPr bwMode="auto">
          <a:xfrm>
            <a:off x="164561" y="1316517"/>
            <a:ext cx="4525007" cy="17904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72247" tIns="72247" rIns="72247" bIns="72247" anchor="ctr"/>
          <a:lstStyle/>
          <a:p>
            <a:pPr defTabSz="830763"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Bodoni SvtyTwo OS ITC TT-Book" charset="0"/>
                <a:cs typeface="Arial"/>
                <a:sym typeface="Bodoni SvtyTwo OS ITC TT-Book" charset="0"/>
              </a:rPr>
              <a:t>The Game Changer in Plantation Yield and Productivity Management</a:t>
            </a:r>
            <a:endParaRPr lang="en-US" sz="1200" dirty="0">
              <a:solidFill>
                <a:prstClr val="black"/>
              </a:solidFill>
              <a:latin typeface="Arial"/>
              <a:ea typeface="MS PGothic" panose="020B0600070205080204" pitchFamily="34" charset="-128"/>
              <a:cs typeface="Arial"/>
              <a:sym typeface="Helvetica Light" pitchFamily="-8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6B422E-55C2-42BE-8C3F-F350AF46594D}"/>
              </a:ext>
            </a:extLst>
          </p:cNvPr>
          <p:cNvSpPr/>
          <p:nvPr userDrawn="1"/>
        </p:nvSpPr>
        <p:spPr>
          <a:xfrm>
            <a:off x="0" y="-10136"/>
            <a:ext cx="4995080" cy="6450555"/>
          </a:xfrm>
          <a:prstGeom prst="rect">
            <a:avLst/>
          </a:prstGeom>
          <a:solidFill>
            <a:srgbClr val="1B851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59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70D940-F7CD-0A4C-A6B7-03E49416F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0" y="136499"/>
            <a:ext cx="1357271" cy="526852"/>
          </a:xfrm>
          <a:prstGeom prst="rect">
            <a:avLst/>
          </a:prstGeom>
        </p:spPr>
      </p:pic>
      <p:pic>
        <p:nvPicPr>
          <p:cNvPr id="9" name="Picture 8" descr="A palm tree on a dirt road&#10;&#10;Description automatically generated">
            <a:extLst>
              <a:ext uri="{FF2B5EF4-FFF2-40B4-BE49-F238E27FC236}">
                <a16:creationId xmlns:a16="http://schemas.microsoft.com/office/drawing/2014/main" id="{438F422B-7964-406B-9BF7-DF433ADC2D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1" y="3073401"/>
            <a:ext cx="4655481" cy="3148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Asian Agri - Wikipedia bahasa Indonesia, ensiklopedia bebas">
            <a:extLst>
              <a:ext uri="{FF2B5EF4-FFF2-40B4-BE49-F238E27FC236}">
                <a16:creationId xmlns:a16="http://schemas.microsoft.com/office/drawing/2014/main" id="{D907B8D7-8055-4C07-B985-D02134CE0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49" y="136500"/>
            <a:ext cx="937275" cy="9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8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91A3-EC46-401A-B83B-32EF84BC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26" y="35643"/>
            <a:ext cx="9734295" cy="621291"/>
          </a:xfrm>
        </p:spPr>
        <p:txBody>
          <a:bodyPr>
            <a:noAutofit/>
          </a:bodyPr>
          <a:lstStyle>
            <a:lvl1pPr>
              <a:defRPr sz="2812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EADD-6C59-412E-AEC4-E41715096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0967"/>
            <a:ext cx="10515600" cy="54059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9702B-B0D8-4082-97E2-27FD8CC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8595-FCDE-4D4E-80B0-9D1CA254485B}" type="datetime1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FCBC4-8FFE-4A3F-9056-60D3CBBD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920F-49C1-426B-A889-DADCF71D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9179-B1A0-4B10-B344-7EF66D082C95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8C6EE95-DE1D-44B9-9385-345CBC5813FF}"/>
              </a:ext>
            </a:extLst>
          </p:cNvPr>
          <p:cNvSpPr>
            <a:spLocks/>
          </p:cNvSpPr>
          <p:nvPr userDrawn="1"/>
        </p:nvSpPr>
        <p:spPr bwMode="auto">
          <a:xfrm>
            <a:off x="-24000" y="646519"/>
            <a:ext cx="12240000" cy="61391"/>
          </a:xfrm>
          <a:prstGeom prst="rect">
            <a:avLst/>
          </a:prstGeom>
          <a:solidFill>
            <a:srgbClr val="009900"/>
          </a:solidFill>
          <a:ln w="12700">
            <a:noFill/>
            <a:round/>
            <a:headEnd/>
            <a:tailEnd/>
          </a:ln>
        </p:spPr>
        <p:txBody>
          <a:bodyPr lIns="50796" tIns="50796" rIns="50796" bIns="50796" anchor="ctr">
            <a:prstTxWarp prst="textNoShape">
              <a:avLst/>
            </a:prstTxWarp>
          </a:bodyPr>
          <a:lstStyle/>
          <a:p>
            <a:endParaRPr lang="da-DK" sz="2559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D8F018-5AD0-1643-9D49-5E7E0349F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57" y="103732"/>
            <a:ext cx="1222915" cy="474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325B7-A691-B840-9D19-7C5AC93C15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22" y="35643"/>
            <a:ext cx="1643900" cy="5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C243A-D732-4C85-A929-AE89C8AB0295}"/>
              </a:ext>
            </a:extLst>
          </p:cNvPr>
          <p:cNvGrpSpPr/>
          <p:nvPr userDrawn="1"/>
        </p:nvGrpSpPr>
        <p:grpSpPr>
          <a:xfrm>
            <a:off x="4" y="-1"/>
            <a:ext cx="3188035" cy="6858001"/>
            <a:chOff x="0" y="-1"/>
            <a:chExt cx="3188035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346861-A24E-4433-A264-6A117BA1A9F7}"/>
                </a:ext>
              </a:extLst>
            </p:cNvPr>
            <p:cNvSpPr/>
            <p:nvPr userDrawn="1"/>
          </p:nvSpPr>
          <p:spPr>
            <a:xfrm>
              <a:off x="0" y="0"/>
              <a:ext cx="374839" cy="6858000"/>
            </a:xfrm>
            <a:prstGeom prst="rect">
              <a:avLst/>
            </a:prstGeom>
            <a:solidFill>
              <a:srgbClr val="1B8518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559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D5516B-5A44-4F1D-A40F-22D64CC8E2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647563" y="2022401"/>
              <a:ext cx="6858000" cy="2813196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AAD6F-4CE5-4E9F-9022-5951C431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3011-DB07-4B27-AC3A-360D0D1F8529}" type="datetime1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0612B-4E7C-4E1D-9CED-42BA8573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36A6-736A-4C2F-BCF4-96D57474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9179-B1A0-4B10-B344-7EF66D082C95}" type="slidenum">
              <a:rPr lang="en-ID" smtClean="0"/>
              <a:t>‹#›</a:t>
            </a:fld>
            <a:endParaRPr lang="en-ID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3DC049-A66C-3043-B873-9D66A9545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52" y="55921"/>
            <a:ext cx="1207709" cy="4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024-BE21-4E15-B8FA-AAD4B85B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7B00-66BE-4F09-ADCF-7B2DCF4722EF}" type="datetime1">
              <a:rPr lang="en-ID" smtClean="0"/>
              <a:t>12/12/2022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EA845-41E9-4619-A106-3765EE97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35543-1604-437E-A4BA-590054AC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9179-B1A0-4B10-B344-7EF66D082C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531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09B83F-85FA-484A-9768-5E22ED7D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899" y="176726"/>
            <a:ext cx="943391" cy="454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959" y="191191"/>
            <a:ext cx="7117976" cy="557546"/>
          </a:xfrm>
        </p:spPr>
        <p:txBody>
          <a:bodyPr>
            <a:normAutofit/>
          </a:bodyPr>
          <a:lstStyle>
            <a:lvl1pPr algn="ctr">
              <a:defRPr sz="2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58" y="901052"/>
            <a:ext cx="11954687" cy="53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E712D-58EF-4352-BE93-BD5DAD5B054D}" type="datetime1">
              <a:rPr lang="en-ID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0A32-57F3-4064-8DF9-2D1D2E0C356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AutoShape 2"/>
          <p:cNvSpPr>
            <a:spLocks/>
          </p:cNvSpPr>
          <p:nvPr userDrawn="1"/>
        </p:nvSpPr>
        <p:spPr bwMode="auto">
          <a:xfrm>
            <a:off x="0" y="817717"/>
            <a:ext cx="12192000" cy="32544"/>
          </a:xfrm>
          <a:custGeom>
            <a:avLst/>
            <a:gdLst>
              <a:gd name="T0" fmla="*/ 2147483647 w 21600"/>
              <a:gd name="T1" fmla="*/ 8085518 h 21600"/>
              <a:gd name="T2" fmla="*/ 2147483647 w 21600"/>
              <a:gd name="T3" fmla="*/ 8085518 h 21600"/>
              <a:gd name="T4" fmla="*/ 2147483647 w 21600"/>
              <a:gd name="T5" fmla="*/ 8085518 h 21600"/>
              <a:gd name="T6" fmla="*/ 2147483647 w 21600"/>
              <a:gd name="T7" fmla="*/ 80855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A65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en-US" sz="1800"/>
          </a:p>
        </p:txBody>
      </p:sp>
      <p:pic>
        <p:nvPicPr>
          <p:cNvPr id="17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96EBE6A6-4BBD-4293-893A-180FB60847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719" y="192056"/>
            <a:ext cx="1347603" cy="37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08764-402C-7941-805D-06FA96F6CE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10" y="136526"/>
            <a:ext cx="2181967" cy="4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mmp 2017.png">
            <a:extLst>
              <a:ext uri="{FF2B5EF4-FFF2-40B4-BE49-F238E27FC236}">
                <a16:creationId xmlns:a16="http://schemas.microsoft.com/office/drawing/2014/main" id="{A213160D-C40B-4D0B-A052-C243ABA855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5678" y="96989"/>
            <a:ext cx="13874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">
            <a:extLst>
              <a:ext uri="{FF2B5EF4-FFF2-40B4-BE49-F238E27FC236}">
                <a16:creationId xmlns:a16="http://schemas.microsoft.com/office/drawing/2014/main" id="{E60ADBBC-CBDF-4A42-8D47-DC92FC1D0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0E1D6-8279-464A-9792-520D187E91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1069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70E89-968D-48F8-96AC-B3AB7CB5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9A90-E9AE-4A1D-9862-4A3A7C2E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339F4-ED3E-4A17-868F-52B44B39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D8E9123-F311-4205-8F31-481102335709}" type="datetime1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A54C3-971C-4661-A35E-7A0397E41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0DE0-F81B-4F74-8A49-87D87CFDD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4949179-B1A0-4B10-B344-7EF66D082C95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054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lvl1pPr algn="l" defTabSz="9143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76" indent="-228576" algn="l" defTabSz="9143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0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3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6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0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9143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5"/>
          <p:cNvSpPr txBox="1">
            <a:spLocks/>
          </p:cNvSpPr>
          <p:nvPr/>
        </p:nvSpPr>
        <p:spPr>
          <a:xfrm>
            <a:off x="984420" y="1117292"/>
            <a:ext cx="6071870" cy="5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DIGITAL TRANSFORMATION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95520" y="1714495"/>
            <a:ext cx="6033192" cy="8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PROGRES KPU-CP</a:t>
            </a:r>
          </a:p>
          <a:p>
            <a:pPr eaLnBrk="1" hangingPunct="1"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Sd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Nov’22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34" y="2610102"/>
            <a:ext cx="5118204" cy="2724030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937147" y="5506976"/>
            <a:ext cx="3173891" cy="8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 eaLnBrk="1" hangingPunct="1">
              <a:defRPr/>
            </a:pPr>
            <a:r>
              <a:rPr 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KHC </a:t>
            </a: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2022</a:t>
            </a:r>
            <a:endParaRPr lang="en-US" sz="2400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24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006961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IN THE FIELD – ACTIVITY EVAKUASI TBS BY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61F65-8943-486C-966C-CBE82231A213}"/>
              </a:ext>
            </a:extLst>
          </p:cNvPr>
          <p:cNvSpPr txBox="1"/>
          <p:nvPr/>
        </p:nvSpPr>
        <p:spPr>
          <a:xfrm>
            <a:off x="1387890" y="842902"/>
            <a:ext cx="9422674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Pengangkutan</a:t>
            </a:r>
            <a:r>
              <a:rPr lang="en-US" dirty="0"/>
              <a:t> TBS, Driver </a:t>
            </a:r>
            <a:r>
              <a:rPr lang="en-US" dirty="0" err="1"/>
              <a:t>melakukan</a:t>
            </a:r>
            <a:r>
              <a:rPr lang="en-US" dirty="0"/>
              <a:t> proses </a:t>
            </a:r>
            <a:r>
              <a:rPr lang="en-US" dirty="0" err="1"/>
              <a:t>Registrasi</a:t>
            </a:r>
            <a:r>
              <a:rPr lang="en-US" dirty="0"/>
              <a:t> TPH,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smtClean="0"/>
              <a:t>NFC di TPH,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/>
              <a:t>Scan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smtClean="0"/>
              <a:t>Android, </a:t>
            </a:r>
            <a:r>
              <a:rPr lang="en-US" dirty="0" err="1" smtClean="0"/>
              <a:t>menyerahkan</a:t>
            </a:r>
            <a:r>
              <a:rPr lang="en-US" dirty="0" smtClean="0"/>
              <a:t> </a:t>
            </a:r>
            <a:r>
              <a:rPr lang="en-US" dirty="0" err="1" smtClean="0"/>
              <a:t>Kartu</a:t>
            </a:r>
            <a:r>
              <a:rPr lang="en-US" dirty="0" smtClean="0"/>
              <a:t> NFC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Pos</a:t>
            </a:r>
            <a:r>
              <a:rPr lang="en-US" dirty="0" smtClean="0"/>
              <a:t> </a:t>
            </a:r>
            <a:r>
              <a:rPr lang="en-US" dirty="0" err="1" smtClean="0"/>
              <a:t>Kirim</a:t>
            </a:r>
            <a:r>
              <a:rPr lang="en-US" dirty="0" smtClean="0"/>
              <a:t>,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Pabrik</a:t>
            </a:r>
            <a:r>
              <a:rPr lang="en-US" dirty="0" smtClean="0"/>
              <a:t> scan </a:t>
            </a:r>
            <a:r>
              <a:rPr lang="en-US" dirty="0" err="1" smtClean="0"/>
              <a:t>barkode</a:t>
            </a:r>
            <a:r>
              <a:rPr lang="en-US" dirty="0" smtClean="0"/>
              <a:t> di </a:t>
            </a:r>
            <a:r>
              <a:rPr lang="en-US" dirty="0" err="1" smtClean="0"/>
              <a:t>timbangan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39" y="1884590"/>
            <a:ext cx="4619625" cy="455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90" y="1884590"/>
            <a:ext cx="46767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RESTAN (DASHBOARD PMMP VS LHP) 01 - 03 DESEMBER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168974" y="787398"/>
            <a:ext cx="1177722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Perbandingan</a:t>
            </a:r>
            <a:r>
              <a:rPr lang="en-US" dirty="0" smtClean="0"/>
              <a:t> Data </a:t>
            </a:r>
            <a:r>
              <a:rPr lang="en-US" dirty="0" err="1" smtClean="0"/>
              <a:t>restan</a:t>
            </a:r>
            <a:r>
              <a:rPr lang="en-US" dirty="0" smtClean="0"/>
              <a:t> di Dashboard vs Data </a:t>
            </a:r>
            <a:r>
              <a:rPr lang="en-US" dirty="0" err="1" smtClean="0"/>
              <a:t>Restan</a:t>
            </a:r>
            <a:r>
              <a:rPr lang="en-US" dirty="0" smtClean="0"/>
              <a:t> LHP (Manual)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214250" y="5725129"/>
            <a:ext cx="11731944" cy="11079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</a:t>
            </a:r>
            <a:r>
              <a:rPr lang="en-US" sz="1600" dirty="0" err="1" smtClean="0"/>
              <a:t>Adanya</a:t>
            </a:r>
            <a:r>
              <a:rPr lang="en-US" sz="1600" dirty="0" smtClean="0"/>
              <a:t> </a:t>
            </a:r>
            <a:r>
              <a:rPr lang="en-US" sz="1600" dirty="0" err="1" smtClean="0"/>
              <a:t>perbedaan</a:t>
            </a:r>
            <a:r>
              <a:rPr lang="en-US" sz="1600" dirty="0" smtClean="0"/>
              <a:t> data </a:t>
            </a:r>
            <a:r>
              <a:rPr lang="en-US" sz="1600" dirty="0" err="1" smtClean="0"/>
              <a:t>Restan</a:t>
            </a:r>
            <a:r>
              <a:rPr lang="en-US" sz="1600" dirty="0" smtClean="0"/>
              <a:t> KHC </a:t>
            </a:r>
            <a:r>
              <a:rPr lang="en-US" sz="1600" dirty="0" err="1" smtClean="0"/>
              <a:t>sd</a:t>
            </a:r>
            <a:r>
              <a:rPr lang="en-US" sz="1600" dirty="0" smtClean="0"/>
              <a:t> </a:t>
            </a:r>
            <a:r>
              <a:rPr lang="en-US" sz="1600" dirty="0" err="1" smtClean="0"/>
              <a:t>tanggal</a:t>
            </a:r>
            <a:r>
              <a:rPr lang="en-US" sz="1600" dirty="0" smtClean="0"/>
              <a:t> 03 Dec’22, 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data Dashboard PMMP = 9928 </a:t>
            </a:r>
            <a:r>
              <a:rPr lang="en-US" sz="1600" dirty="0" err="1" smtClean="0"/>
              <a:t>jjg</a:t>
            </a:r>
            <a:r>
              <a:rPr lang="en-US" sz="1600" dirty="0" smtClean="0"/>
              <a:t> (92.098 kg), </a:t>
            </a:r>
            <a:r>
              <a:rPr lang="en-US" sz="1600" dirty="0" err="1" smtClean="0"/>
              <a:t>sedangkan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data LHP = 2654 </a:t>
            </a:r>
            <a:r>
              <a:rPr lang="en-US" sz="1600" dirty="0" err="1" smtClean="0"/>
              <a:t>jjg</a:t>
            </a:r>
            <a:r>
              <a:rPr lang="en-US" sz="1600" dirty="0" smtClean="0"/>
              <a:t> (24.620 kg), </a:t>
            </a:r>
            <a:r>
              <a:rPr lang="en-US" sz="1600" dirty="0" err="1" smtClean="0"/>
              <a:t>terdapat</a:t>
            </a:r>
            <a:r>
              <a:rPr lang="en-US" sz="1600" dirty="0" smtClean="0"/>
              <a:t> </a:t>
            </a:r>
            <a:r>
              <a:rPr lang="en-US" sz="1600" dirty="0" err="1" smtClean="0"/>
              <a:t>selisih</a:t>
            </a:r>
            <a:r>
              <a:rPr lang="en-US" sz="1600" dirty="0" smtClean="0"/>
              <a:t> 7.274 </a:t>
            </a:r>
            <a:r>
              <a:rPr lang="en-US" sz="1600" dirty="0" err="1" smtClean="0"/>
              <a:t>jjg</a:t>
            </a:r>
            <a:r>
              <a:rPr lang="en-US" sz="1600" dirty="0" smtClean="0"/>
              <a:t> (67.478 kg).</a:t>
            </a:r>
          </a:p>
          <a:p>
            <a:r>
              <a:rPr lang="en-US" sz="1600" dirty="0" err="1" smtClean="0"/>
              <a:t>Sesuai</a:t>
            </a:r>
            <a:r>
              <a:rPr lang="en-US" sz="1600" dirty="0" smtClean="0"/>
              <a:t> Data </a:t>
            </a:r>
            <a:r>
              <a:rPr lang="en-US" sz="1600" dirty="0" err="1" smtClean="0"/>
              <a:t>Asst</a:t>
            </a:r>
            <a:r>
              <a:rPr lang="en-US" sz="1600" dirty="0" smtClean="0"/>
              <a:t> QC, </a:t>
            </a:r>
            <a:r>
              <a:rPr lang="en-US" sz="1600" dirty="0" err="1" smtClean="0"/>
              <a:t>jumlah</a:t>
            </a:r>
            <a:r>
              <a:rPr lang="en-US" sz="1600" dirty="0" smtClean="0"/>
              <a:t> </a:t>
            </a:r>
            <a:r>
              <a:rPr lang="en-US" sz="1600" dirty="0" err="1" smtClean="0"/>
              <a:t>Kartu</a:t>
            </a:r>
            <a:r>
              <a:rPr lang="en-US" sz="1600" dirty="0" smtClean="0"/>
              <a:t> NFC </a:t>
            </a:r>
            <a:r>
              <a:rPr lang="en-US" sz="1600" dirty="0" err="1" smtClean="0"/>
              <a:t>yg</a:t>
            </a:r>
            <a:r>
              <a:rPr lang="en-US" sz="1600" dirty="0" smtClean="0"/>
              <a:t> </a:t>
            </a:r>
            <a:r>
              <a:rPr lang="en-US" sz="1600" dirty="0" err="1" smtClean="0"/>
              <a:t>tinggal</a:t>
            </a:r>
            <a:r>
              <a:rPr lang="en-US" sz="1600" dirty="0" smtClean="0"/>
              <a:t> di </a:t>
            </a:r>
            <a:r>
              <a:rPr lang="en-US" sz="1600" dirty="0" err="1" smtClean="0"/>
              <a:t>lapangan</a:t>
            </a:r>
            <a:r>
              <a:rPr lang="en-US" sz="1600" dirty="0" smtClean="0"/>
              <a:t> </a:t>
            </a:r>
            <a:r>
              <a:rPr lang="en-US" sz="1600" dirty="0" err="1" smtClean="0"/>
              <a:t>sd</a:t>
            </a:r>
            <a:r>
              <a:rPr lang="en-US" sz="1600" dirty="0" smtClean="0"/>
              <a:t> </a:t>
            </a:r>
            <a:r>
              <a:rPr lang="en-US" sz="1600" dirty="0" err="1" smtClean="0"/>
              <a:t>tgl</a:t>
            </a:r>
            <a:r>
              <a:rPr lang="en-US" sz="1600" dirty="0" smtClean="0"/>
              <a:t> </a:t>
            </a:r>
            <a:r>
              <a:rPr lang="en-US" sz="1600" dirty="0"/>
              <a:t>3</a:t>
            </a:r>
            <a:r>
              <a:rPr lang="en-US" sz="1600" dirty="0" smtClean="0"/>
              <a:t> total 576 pcs</a:t>
            </a:r>
          </a:p>
          <a:p>
            <a:r>
              <a:rPr lang="en-US" sz="1600" dirty="0" smtClean="0"/>
              <a:t>Data Dashboard : 9928 </a:t>
            </a:r>
            <a:r>
              <a:rPr lang="en-US" sz="1600" dirty="0" err="1" smtClean="0"/>
              <a:t>jjg</a:t>
            </a:r>
            <a:r>
              <a:rPr lang="en-US" sz="1600" dirty="0" smtClean="0"/>
              <a:t> / 576 pcs = 17 </a:t>
            </a:r>
            <a:r>
              <a:rPr lang="en-US" sz="1600" dirty="0" err="1" smtClean="0"/>
              <a:t>jjg</a:t>
            </a:r>
            <a:r>
              <a:rPr lang="en-US" sz="1600" dirty="0" smtClean="0"/>
              <a:t>/TPH, </a:t>
            </a:r>
            <a:r>
              <a:rPr lang="en-US" sz="1600" dirty="0" err="1" smtClean="0"/>
              <a:t>tetapi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data LHP : 2654 </a:t>
            </a:r>
            <a:r>
              <a:rPr lang="en-US" sz="1600" dirty="0" err="1" smtClean="0"/>
              <a:t>jjg</a:t>
            </a:r>
            <a:r>
              <a:rPr lang="en-US" sz="1600" dirty="0" smtClean="0"/>
              <a:t> / 576 pcs = 4.6 </a:t>
            </a:r>
            <a:r>
              <a:rPr lang="en-US" sz="1600" dirty="0" err="1" smtClean="0"/>
              <a:t>jjg</a:t>
            </a:r>
            <a:r>
              <a:rPr lang="en-US" sz="1600" dirty="0" smtClean="0"/>
              <a:t>/TPH 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6" y="1281188"/>
            <a:ext cx="4208207" cy="435792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825637" y="4869825"/>
            <a:ext cx="463894" cy="8839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29834" y="4259392"/>
            <a:ext cx="513237" cy="137972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3" y="1298084"/>
            <a:ext cx="7398817" cy="43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ROTASI PANEN AFD-1 (DASHBOARD PMMP VS LHP) DEC’22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58831" y="736600"/>
            <a:ext cx="1204466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Dashboard vs 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LHP (Manual)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60553" y="6233528"/>
            <a:ext cx="11977277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</a:t>
            </a:r>
            <a:r>
              <a:rPr lang="en-US" sz="1600" dirty="0" err="1" smtClean="0"/>
              <a:t>Tgl</a:t>
            </a:r>
            <a:r>
              <a:rPr lang="en-US" sz="1600" dirty="0" smtClean="0"/>
              <a:t> </a:t>
            </a:r>
            <a:r>
              <a:rPr lang="en-US" sz="1600" dirty="0" err="1" smtClean="0"/>
              <a:t>masuk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</a:t>
            </a:r>
            <a:r>
              <a:rPr lang="en-US" sz="1600" dirty="0" err="1" smtClean="0"/>
              <a:t>antara</a:t>
            </a:r>
            <a:r>
              <a:rPr lang="en-US" sz="1600" dirty="0" smtClean="0"/>
              <a:t> Dashboard PMMP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LHP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sama</a:t>
            </a:r>
            <a:r>
              <a:rPr lang="en-US" sz="1600" dirty="0" smtClean="0"/>
              <a:t>, </a:t>
            </a:r>
            <a:r>
              <a:rPr lang="en-US" sz="1600" dirty="0" err="1" smtClean="0"/>
              <a:t>tetapi</a:t>
            </a:r>
            <a:r>
              <a:rPr lang="en-US" sz="1600" dirty="0" smtClean="0"/>
              <a:t> </a:t>
            </a:r>
            <a:r>
              <a:rPr lang="en-US" sz="1600" dirty="0" err="1" smtClean="0"/>
              <a:t>panjang</a:t>
            </a:r>
            <a:r>
              <a:rPr lang="en-US" sz="1600" dirty="0" smtClean="0"/>
              <a:t> </a:t>
            </a:r>
            <a:r>
              <a:rPr lang="en-US" sz="1600" dirty="0" err="1" smtClean="0"/>
              <a:t>rotasi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perbedaan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Contoh</a:t>
            </a:r>
            <a:r>
              <a:rPr lang="en-US" sz="1600" dirty="0" smtClean="0"/>
              <a:t> : Block P25-18 </a:t>
            </a:r>
            <a:r>
              <a:rPr lang="en-US" sz="1600" dirty="0" err="1" smtClean="0"/>
              <a:t>masuk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</a:t>
            </a:r>
            <a:r>
              <a:rPr lang="en-US" sz="1600" dirty="0" err="1" smtClean="0"/>
              <a:t>tgl</a:t>
            </a:r>
            <a:r>
              <a:rPr lang="en-US" sz="1600" dirty="0" smtClean="0"/>
              <a:t> 6,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Dashboard </a:t>
            </a:r>
            <a:r>
              <a:rPr lang="en-US" sz="1600" dirty="0" err="1" smtClean="0"/>
              <a:t>panjang</a:t>
            </a:r>
            <a:r>
              <a:rPr lang="en-US" sz="1600" dirty="0" smtClean="0"/>
              <a:t> </a:t>
            </a:r>
            <a:r>
              <a:rPr lang="en-US" sz="1600" dirty="0" err="1" smtClean="0"/>
              <a:t>rotasi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15 </a:t>
            </a:r>
            <a:r>
              <a:rPr lang="en-US" sz="1600" dirty="0" err="1" smtClean="0"/>
              <a:t>hari</a:t>
            </a:r>
            <a:r>
              <a:rPr lang="en-US" sz="1600" dirty="0" smtClean="0"/>
              <a:t>, </a:t>
            </a:r>
            <a:r>
              <a:rPr lang="en-US" sz="1600" dirty="0" err="1" smtClean="0"/>
              <a:t>sedangkan</a:t>
            </a:r>
            <a:r>
              <a:rPr lang="en-US" sz="1600" dirty="0" smtClean="0"/>
              <a:t> 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data LHP </a:t>
            </a:r>
            <a:r>
              <a:rPr lang="en-US" sz="1600" dirty="0" err="1" smtClean="0"/>
              <a:t>panjang</a:t>
            </a:r>
            <a:r>
              <a:rPr lang="en-US" sz="1600" dirty="0" smtClean="0"/>
              <a:t> </a:t>
            </a:r>
            <a:r>
              <a:rPr lang="en-US" sz="1600" dirty="0" err="1" smtClean="0"/>
              <a:t>rotasi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8 </a:t>
            </a:r>
            <a:r>
              <a:rPr lang="en-US" sz="1600" dirty="0" err="1" smtClean="0"/>
              <a:t>hari</a:t>
            </a:r>
            <a:r>
              <a:rPr lang="en-US" sz="1600" dirty="0" smtClean="0"/>
              <a:t>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" y="1074492"/>
            <a:ext cx="11945545" cy="519047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684205" y="5643714"/>
            <a:ext cx="344129" cy="2353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348450" y="5652879"/>
            <a:ext cx="344129" cy="2353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ROTASI PANEN AFD-2 (DASHBOARD PMMP VS LHP) DEC’22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58831" y="736600"/>
            <a:ext cx="1204466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Dashboard vs 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LHP (Manual)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" y="1105932"/>
            <a:ext cx="12047619" cy="570476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5841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ROTASI PANEN AFD-3 (DASHBOARD PMMP VS LHP) DEC’22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58831" y="736600"/>
            <a:ext cx="1204466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Dashboard vs Data </a:t>
            </a:r>
            <a:r>
              <a:rPr lang="en-US" dirty="0" err="1" smtClean="0"/>
              <a:t>Rotasi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LHP (Manual)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" y="1209367"/>
            <a:ext cx="12038095" cy="567812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715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07" y="1237766"/>
            <a:ext cx="10279626" cy="4894057"/>
          </a:xfrm>
          <a:prstGeom prst="rect">
            <a:avLst/>
          </a:prstGeom>
        </p:spPr>
      </p:pic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QUALITAS TBS (DASHBOARD PMMP ) 1-8 DEC’22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899656" y="800100"/>
            <a:ext cx="1027962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Qualitas</a:t>
            </a:r>
            <a:r>
              <a:rPr lang="en-US" dirty="0" smtClean="0"/>
              <a:t> TBS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r>
              <a:rPr lang="en-US" dirty="0" smtClean="0"/>
              <a:t> Kr. </a:t>
            </a:r>
            <a:r>
              <a:rPr lang="en-US" dirty="0" err="1" smtClean="0"/>
              <a:t>Buah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886008" y="6194200"/>
            <a:ext cx="10279625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Dari </a:t>
            </a:r>
            <a:r>
              <a:rPr lang="en-US" sz="1600" dirty="0" err="1" smtClean="0"/>
              <a:t>hasil</a:t>
            </a:r>
            <a:r>
              <a:rPr lang="en-US" sz="1600" dirty="0" smtClean="0"/>
              <a:t> </a:t>
            </a:r>
            <a:r>
              <a:rPr lang="en-US" sz="1600" dirty="0" err="1" smtClean="0"/>
              <a:t>penggunaan</a:t>
            </a:r>
            <a:r>
              <a:rPr lang="en-US" sz="1600" dirty="0" smtClean="0"/>
              <a:t> Android yang </a:t>
            </a:r>
            <a:r>
              <a:rPr lang="en-US" sz="1600" dirty="0" err="1" smtClean="0"/>
              <a:t>dilakukan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Kr. </a:t>
            </a:r>
            <a:r>
              <a:rPr lang="en-US" sz="1600" dirty="0" err="1" smtClean="0"/>
              <a:t>Buah</a:t>
            </a:r>
            <a:r>
              <a:rPr lang="en-US" sz="1600" dirty="0" smtClean="0"/>
              <a:t>, </a:t>
            </a:r>
            <a:r>
              <a:rPr lang="en-US" sz="1600" dirty="0" err="1" smtClean="0"/>
              <a:t>didapat</a:t>
            </a:r>
            <a:r>
              <a:rPr lang="en-US" sz="1600" dirty="0" smtClean="0"/>
              <a:t> data </a:t>
            </a:r>
            <a:r>
              <a:rPr lang="en-US" sz="1600" dirty="0" err="1" smtClean="0"/>
              <a:t>qualitas</a:t>
            </a:r>
            <a:r>
              <a:rPr lang="en-US" sz="1600" dirty="0" smtClean="0"/>
              <a:t> TBS real time yang </a:t>
            </a:r>
            <a:r>
              <a:rPr lang="en-US" sz="1600" dirty="0" err="1" smtClean="0"/>
              <a:t>ditampilkan</a:t>
            </a:r>
            <a:r>
              <a:rPr lang="en-US" sz="1600" dirty="0" smtClean="0"/>
              <a:t> di Dashboard PMMP.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82529" y="3687096"/>
            <a:ext cx="5648637" cy="242651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PRESENTASE BERONDOLAN (DASHBOARD PMMP VS LHP )</a:t>
            </a:r>
          </a:p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1-8 DEC’22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117988" y="736600"/>
            <a:ext cx="1191729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Presentase</a:t>
            </a:r>
            <a:r>
              <a:rPr lang="en-US" dirty="0" smtClean="0"/>
              <a:t> </a:t>
            </a:r>
            <a:r>
              <a:rPr lang="en-US" dirty="0" err="1" smtClean="0"/>
              <a:t>Berondolan</a:t>
            </a:r>
            <a:r>
              <a:rPr lang="en-US" dirty="0" smtClean="0"/>
              <a:t> di Dashboard vs Data </a:t>
            </a:r>
            <a:r>
              <a:rPr lang="en-US" dirty="0" err="1" smtClean="0"/>
              <a:t>Presentase</a:t>
            </a:r>
            <a:r>
              <a:rPr lang="en-US" dirty="0" smtClean="0"/>
              <a:t> </a:t>
            </a:r>
            <a:r>
              <a:rPr lang="en-US" dirty="0" err="1" smtClean="0"/>
              <a:t>Berondolan</a:t>
            </a:r>
            <a:r>
              <a:rPr lang="en-US" dirty="0" smtClean="0"/>
              <a:t> di LHP (Manual)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117988" y="6248792"/>
            <a:ext cx="11887800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</a:t>
            </a:r>
            <a:r>
              <a:rPr lang="en-US" sz="1600" dirty="0" err="1" smtClean="0"/>
              <a:t>Persentase</a:t>
            </a:r>
            <a:r>
              <a:rPr lang="en-US" sz="1600" dirty="0" smtClean="0"/>
              <a:t> </a:t>
            </a:r>
            <a:r>
              <a:rPr lang="en-US" sz="1600" dirty="0" err="1" smtClean="0"/>
              <a:t>berondolan</a:t>
            </a:r>
            <a:r>
              <a:rPr lang="en-US" sz="1600" dirty="0" smtClean="0"/>
              <a:t> di Dashboard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real data </a:t>
            </a:r>
            <a:r>
              <a:rPr lang="en-US" sz="1600" dirty="0" err="1" smtClean="0"/>
              <a:t>pemeriksaan</a:t>
            </a:r>
            <a:r>
              <a:rPr lang="en-US" sz="1600" dirty="0" smtClean="0"/>
              <a:t> yang </a:t>
            </a:r>
            <a:r>
              <a:rPr lang="en-US" sz="1600" dirty="0" err="1" smtClean="0"/>
              <a:t>dilakukan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Kr. </a:t>
            </a:r>
            <a:r>
              <a:rPr lang="en-US" sz="1600" dirty="0" err="1" smtClean="0"/>
              <a:t>Buah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saat</a:t>
            </a:r>
            <a:r>
              <a:rPr lang="en-US" sz="1600" dirty="0" smtClean="0"/>
              <a:t> </a:t>
            </a:r>
            <a:r>
              <a:rPr lang="en-US" sz="1600" dirty="0" err="1" smtClean="0"/>
              <a:t>pencatatan</a:t>
            </a:r>
            <a:r>
              <a:rPr lang="en-US" sz="1600" dirty="0" smtClean="0"/>
              <a:t> </a:t>
            </a:r>
            <a:r>
              <a:rPr lang="en-US" sz="1600" dirty="0" err="1" smtClean="0"/>
              <a:t>penerimaan</a:t>
            </a:r>
            <a:r>
              <a:rPr lang="en-US" sz="1600" dirty="0" smtClean="0"/>
              <a:t> TBS di TPH.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8" y="1159126"/>
            <a:ext cx="7285702" cy="50040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678" y="1155791"/>
            <a:ext cx="4513606" cy="498315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236110" y="4123324"/>
            <a:ext cx="498987" cy="20156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21960" y="4123324"/>
            <a:ext cx="1013323" cy="188690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DATA MUTU ANCAK (DASHBOARD PMMP) 1 DEC’22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320962" y="749299"/>
            <a:ext cx="1155353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Pemeriksaan</a:t>
            </a:r>
            <a:r>
              <a:rPr lang="en-US" dirty="0" smtClean="0"/>
              <a:t>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Asst. </a:t>
            </a:r>
            <a:r>
              <a:rPr lang="en-US" dirty="0" err="1" smtClean="0"/>
              <a:t>Afdeling</a:t>
            </a:r>
            <a:r>
              <a:rPr lang="en-US" dirty="0" smtClean="0"/>
              <a:t>, </a:t>
            </a:r>
            <a:r>
              <a:rPr lang="en-US" dirty="0" err="1" smtClean="0"/>
              <a:t>Mandor</a:t>
            </a:r>
            <a:r>
              <a:rPr lang="en-US" dirty="0" smtClean="0"/>
              <a:t> I &amp; </a:t>
            </a:r>
            <a:r>
              <a:rPr lang="en-US" dirty="0" err="1"/>
              <a:t>M</a:t>
            </a:r>
            <a:r>
              <a:rPr lang="en-US" dirty="0" err="1" smtClean="0"/>
              <a:t>andor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di </a:t>
            </a:r>
            <a:r>
              <a:rPr lang="en-US" dirty="0" err="1" smtClean="0"/>
              <a:t>tampikan</a:t>
            </a:r>
            <a:r>
              <a:rPr lang="en-US" dirty="0" smtClean="0"/>
              <a:t> di Dashboard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711200" y="6194200"/>
            <a:ext cx="10731500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</a:t>
            </a:r>
            <a:r>
              <a:rPr lang="en-US" sz="1600" dirty="0" err="1" smtClean="0"/>
              <a:t>Pemeriksaan</a:t>
            </a:r>
            <a:r>
              <a:rPr lang="en-US" sz="1600" dirty="0" smtClean="0"/>
              <a:t> </a:t>
            </a:r>
            <a:r>
              <a:rPr lang="en-US" sz="1600" dirty="0" err="1" smtClean="0"/>
              <a:t>Mutu</a:t>
            </a:r>
            <a:r>
              <a:rPr lang="en-US" sz="1600" dirty="0" smtClean="0"/>
              <a:t> </a:t>
            </a:r>
            <a:r>
              <a:rPr lang="en-US" sz="1600" dirty="0" err="1" smtClean="0"/>
              <a:t>Ancak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real time </a:t>
            </a:r>
            <a:r>
              <a:rPr lang="en-US" sz="1600" dirty="0" err="1" smtClean="0"/>
              <a:t>disajikan</a:t>
            </a:r>
            <a:r>
              <a:rPr lang="en-US" sz="1600" dirty="0" smtClean="0"/>
              <a:t> di Dashboard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hasil</a:t>
            </a:r>
            <a:r>
              <a:rPr lang="en-US" sz="1600" dirty="0" smtClean="0"/>
              <a:t> </a:t>
            </a:r>
            <a:r>
              <a:rPr lang="en-US" sz="1600" dirty="0" err="1" smtClean="0"/>
              <a:t>pemeriksaan</a:t>
            </a:r>
            <a:r>
              <a:rPr lang="en-US" sz="1600" dirty="0" smtClean="0"/>
              <a:t> </a:t>
            </a:r>
            <a:r>
              <a:rPr lang="en-US" sz="1600" dirty="0" err="1" smtClean="0"/>
              <a:t>Asst</a:t>
            </a:r>
            <a:r>
              <a:rPr lang="en-US" sz="1600" dirty="0" smtClean="0"/>
              <a:t> </a:t>
            </a:r>
            <a:r>
              <a:rPr lang="en-US" sz="1600" dirty="0" err="1" smtClean="0"/>
              <a:t>Afd</a:t>
            </a:r>
            <a:r>
              <a:rPr lang="en-US" sz="1600" dirty="0" smtClean="0"/>
              <a:t>, </a:t>
            </a:r>
            <a:r>
              <a:rPr lang="en-US" sz="1600" dirty="0" err="1" smtClean="0"/>
              <a:t>Mandor</a:t>
            </a:r>
            <a:r>
              <a:rPr lang="en-US" sz="1600" dirty="0" smtClean="0"/>
              <a:t> I, &amp; </a:t>
            </a:r>
            <a:r>
              <a:rPr lang="en-US" sz="1600" dirty="0" err="1" smtClean="0"/>
              <a:t>Mandor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2" y="1185326"/>
            <a:ext cx="11553538" cy="4929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573160" y="3441649"/>
            <a:ext cx="10301339" cy="26735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PETA RESTAN  (DASHBOARD PMMP) DEC’22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3350751" y="782659"/>
            <a:ext cx="4662949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Peta </a:t>
            </a:r>
            <a:r>
              <a:rPr lang="en-US" dirty="0" err="1" smtClean="0"/>
              <a:t>Restan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terfasilitasi</a:t>
            </a:r>
            <a:r>
              <a:rPr lang="en-US" dirty="0" smtClean="0"/>
              <a:t> di Dashboard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2260600" y="6228908"/>
            <a:ext cx="7581900" cy="584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Peta </a:t>
            </a:r>
            <a:r>
              <a:rPr lang="en-US" sz="1600" dirty="0" err="1" smtClean="0"/>
              <a:t>Restan</a:t>
            </a:r>
            <a:r>
              <a:rPr lang="en-US" sz="1600" dirty="0" smtClean="0"/>
              <a:t> </a:t>
            </a:r>
            <a:r>
              <a:rPr lang="en-US" sz="1600" dirty="0" err="1" smtClean="0"/>
              <a:t>masih</a:t>
            </a:r>
            <a:r>
              <a:rPr lang="en-US" sz="1600" dirty="0" smtClean="0"/>
              <a:t> progress </a:t>
            </a:r>
            <a:r>
              <a:rPr lang="en-US" sz="1600" dirty="0" err="1" smtClean="0"/>
              <a:t>dikerjakan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ABS, target </a:t>
            </a:r>
            <a:r>
              <a:rPr lang="en-US" sz="1600" dirty="0" err="1" smtClean="0"/>
              <a:t>Desember</a:t>
            </a:r>
            <a:r>
              <a:rPr lang="en-US" sz="1600" dirty="0" smtClean="0"/>
              <a:t> 22 </a:t>
            </a:r>
            <a:r>
              <a:rPr lang="en-US" sz="1600" dirty="0" err="1" smtClean="0"/>
              <a:t>selesai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diupdate</a:t>
            </a:r>
            <a:r>
              <a:rPr lang="en-US" sz="1600" dirty="0" smtClean="0"/>
              <a:t> di Dashboard.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8" y="1151991"/>
            <a:ext cx="7666667" cy="50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20962" y="0"/>
            <a:ext cx="8424832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TAKSASI PANEN  (DASHBOARD PMMP) DEC’22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1371601" y="787399"/>
            <a:ext cx="946150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Taksasi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vs </a:t>
            </a:r>
            <a:r>
              <a:rPr lang="en-US" dirty="0" err="1" smtClean="0"/>
              <a:t>Realisasi</a:t>
            </a:r>
            <a:r>
              <a:rPr lang="en-US" dirty="0" smtClean="0"/>
              <a:t> </a:t>
            </a:r>
            <a:r>
              <a:rPr lang="en-US" dirty="0" err="1" smtClean="0"/>
              <a:t>Panen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Dashboard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711200" y="6344328"/>
            <a:ext cx="10731500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Ket</a:t>
            </a:r>
            <a:r>
              <a:rPr lang="en-US" sz="1600" dirty="0" smtClean="0"/>
              <a:t> : Dari data Dashboard </a:t>
            </a:r>
            <a:r>
              <a:rPr lang="en-US" sz="1600" dirty="0" err="1" smtClean="0"/>
              <a:t>terlihat</a:t>
            </a:r>
            <a:r>
              <a:rPr lang="en-US" sz="1600" dirty="0" smtClean="0"/>
              <a:t> </a:t>
            </a:r>
            <a:r>
              <a:rPr lang="en-US" sz="1600" dirty="0" err="1" smtClean="0"/>
              <a:t>Realisasi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</a:t>
            </a:r>
            <a:r>
              <a:rPr lang="en-US" sz="1600" dirty="0" err="1" smtClean="0"/>
              <a:t>jauh</a:t>
            </a:r>
            <a:r>
              <a:rPr lang="en-US" sz="1600" dirty="0" smtClean="0"/>
              <a:t> </a:t>
            </a:r>
            <a:r>
              <a:rPr lang="en-US" sz="1600" dirty="0" err="1" smtClean="0"/>
              <a:t>berbeda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Estimasi</a:t>
            </a:r>
            <a:r>
              <a:rPr lang="en-US" sz="1600" dirty="0" smtClean="0"/>
              <a:t> yang </a:t>
            </a:r>
            <a:r>
              <a:rPr lang="en-US" sz="1600" dirty="0" err="1" smtClean="0"/>
              <a:t>dibuat</a:t>
            </a:r>
            <a:r>
              <a:rPr lang="en-US" sz="1600" dirty="0" smtClean="0"/>
              <a:t> </a:t>
            </a:r>
            <a:r>
              <a:rPr lang="en-US" sz="1600" dirty="0" err="1" smtClean="0"/>
              <a:t>oleh</a:t>
            </a:r>
            <a:r>
              <a:rPr lang="en-US" sz="1600" dirty="0" smtClean="0"/>
              <a:t> </a:t>
            </a:r>
            <a:r>
              <a:rPr lang="en-US" sz="1600" dirty="0" err="1" smtClean="0"/>
              <a:t>Mandor</a:t>
            </a:r>
            <a:r>
              <a:rPr lang="en-US" sz="1600" dirty="0" smtClean="0"/>
              <a:t> </a:t>
            </a:r>
            <a:r>
              <a:rPr lang="en-US" sz="1600" dirty="0" err="1" smtClean="0"/>
              <a:t>Panen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PMMP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1" y="1191947"/>
            <a:ext cx="10790476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>
                <a:latin typeface="+mj-lt"/>
                <a:ea typeface="+mj-ea"/>
                <a:cs typeface="+mj-cs"/>
              </a:rPr>
              <a:t>PROGRESS KERJA 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KHC</a:t>
            </a:r>
          </a:p>
          <a:p>
            <a:pPr>
              <a:defRPr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LUAS TM : 2.245 Ha   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" y="738806"/>
            <a:ext cx="10741922" cy="59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ACTION PLAN </a:t>
            </a:r>
            <a:r>
              <a:rPr lang="en-US" sz="2000" b="1" dirty="0">
                <a:latin typeface="+mj-lt"/>
                <a:ea typeface="+mj-ea"/>
                <a:cs typeface="+mj-cs"/>
              </a:rPr>
              <a:t>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85" y="723330"/>
            <a:ext cx="11288694" cy="60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 smtClean="0">
                <a:latin typeface="+mj-lt"/>
                <a:ea typeface="+mj-ea"/>
                <a:cs typeface="+mj-cs"/>
              </a:rPr>
              <a:t>ACTION PLAN </a:t>
            </a:r>
            <a:r>
              <a:rPr lang="en-US" sz="2000" b="1" dirty="0">
                <a:latin typeface="+mj-lt"/>
                <a:ea typeface="+mj-ea"/>
                <a:cs typeface="+mj-cs"/>
              </a:rPr>
              <a:t>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27434" y="692632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KELEBIHAN &amp; KEKURANGAN PELETAKAN KARTU NFC DI TPH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62" y="1140540"/>
            <a:ext cx="10937573" cy="50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>
                <a:latin typeface="+mj-lt"/>
                <a:ea typeface="+mj-ea"/>
                <a:cs typeface="+mj-cs"/>
              </a:rPr>
              <a:t>PROGRESS KERJA 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  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3" y="779876"/>
            <a:ext cx="10781426" cy="59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>
                <a:latin typeface="+mj-lt"/>
                <a:ea typeface="+mj-ea"/>
                <a:cs typeface="+mj-cs"/>
              </a:rPr>
              <a:t>PROGRESS KERJA 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  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2" y="900752"/>
            <a:ext cx="10866253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>
                <a:latin typeface="+mj-lt"/>
                <a:ea typeface="+mj-ea"/>
                <a:cs typeface="+mj-cs"/>
              </a:rPr>
              <a:t>PROGRESS KERJA 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</a:t>
            </a:r>
          </a:p>
          <a:p>
            <a:pPr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PROGRESS SUMMARY PMMP UPDATE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2" y="750627"/>
            <a:ext cx="10923809" cy="60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625162" y="76200"/>
            <a:ext cx="7368462" cy="512064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000" b="1" dirty="0">
                <a:latin typeface="+mj-lt"/>
                <a:ea typeface="+mj-ea"/>
                <a:cs typeface="+mj-cs"/>
              </a:rPr>
              <a:t>PROGRESS KERJA DIGITAL TRANSFORMATION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KPUCP </a:t>
            </a:r>
          </a:p>
          <a:p>
            <a:pPr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PROGRESS SUMMARY PMMP UPDATE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5" y="750626"/>
            <a:ext cx="10923809" cy="60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alimantan Plantation Unit | Teknik Mesin">
            <a:extLst>
              <a:ext uri="{FF2B5EF4-FFF2-40B4-BE49-F238E27FC236}">
                <a16:creationId xmlns:a16="http://schemas.microsoft.com/office/drawing/2014/main" id="{40FA10AF-6A0F-4F20-9B34-0258235C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864" y="0"/>
            <a:ext cx="1465355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20962" y="0"/>
            <a:ext cx="8006961" cy="66294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latin typeface="+mj-lt"/>
                <a:ea typeface="+mj-ea"/>
                <a:cs typeface="+mj-cs"/>
              </a:rPr>
              <a:t>IN THE FIELD – ACTIVITY PERHITUNGAN &amp; PEMERIKSAAN TBS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D376C-85D8-455D-B913-2F505D6120CC}"/>
              </a:ext>
            </a:extLst>
          </p:cNvPr>
          <p:cNvSpPr txBox="1"/>
          <p:nvPr/>
        </p:nvSpPr>
        <p:spPr>
          <a:xfrm>
            <a:off x="1219201" y="979714"/>
            <a:ext cx="971415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/>
              <a:t>di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/>
              <a:t>Kerani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&amp; </a:t>
            </a:r>
            <a:r>
              <a:rPr lang="en-US" dirty="0" err="1"/>
              <a:t>pemeriksaan</a:t>
            </a:r>
            <a:r>
              <a:rPr lang="en-US" dirty="0"/>
              <a:t> TBS 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/>
              <a:t>melakukan</a:t>
            </a:r>
            <a:r>
              <a:rPr lang="en-US" dirty="0"/>
              <a:t> proses input di Android, </a:t>
            </a:r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NFC dan </a:t>
            </a:r>
            <a:r>
              <a:rPr lang="en-US" dirty="0" err="1"/>
              <a:t>meletakkan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di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jjg</a:t>
            </a:r>
            <a:r>
              <a:rPr lang="en-US" dirty="0" smtClean="0"/>
              <a:t> di  TPH.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735394"/>
            <a:ext cx="4867275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155" y="1735394"/>
            <a:ext cx="4648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KPU Closing Report  - Copy</Template>
  <TotalTime>9981</TotalTime>
  <Words>587</Words>
  <Application>Microsoft Office PowerPoint</Application>
  <PresentationFormat>Widescreen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MS PGothic</vt:lpstr>
      <vt:lpstr>Arial</vt:lpstr>
      <vt:lpstr>Bodoni SvtyTwo OS ITC TT-Book</vt:lpstr>
      <vt:lpstr>Calibri</vt:lpstr>
      <vt:lpstr>Calibri Light</vt:lpstr>
      <vt:lpstr>等线</vt:lpstr>
      <vt:lpstr>Helvetica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 OF DIGITAL TRANSFORMATION</dc:title>
  <dc:creator>Dwi Prasetyo</dc:creator>
  <cp:lastModifiedBy>Willy</cp:lastModifiedBy>
  <cp:revision>618</cp:revision>
  <cp:lastPrinted>2021-09-17T10:04:49Z</cp:lastPrinted>
  <dcterms:created xsi:type="dcterms:W3CDTF">2021-04-26T05:56:36Z</dcterms:created>
  <dcterms:modified xsi:type="dcterms:W3CDTF">2022-12-12T07:08:06Z</dcterms:modified>
</cp:coreProperties>
</file>